
<file path=[Content_Types].xml><?xml version="1.0" encoding="utf-8"?>
<Types xmlns="http://schemas.openxmlformats.org/package/2006/content-types">
  <Default Extension="png" ContentType="image/png"/>
  <Default Extension="tmp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7" autoAdjust="0"/>
    <p:restoredTop sz="94660"/>
  </p:normalViewPr>
  <p:slideViewPr>
    <p:cSldViewPr snapToGrid="0">
      <p:cViewPr varScale="1">
        <p:scale>
          <a:sx n="90" d="100"/>
          <a:sy n="90" d="100"/>
        </p:scale>
        <p:origin x="88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g>
</file>

<file path=ppt/media/image10.tm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44a9101d18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44a9101d18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4a9101d18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4a9101d18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4a9101d18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4a9101d18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4a9101d18_1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4a9101d18_1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4a9101d18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4a9101d18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44a9101d18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44a9101d18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44a9101d18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44a9101d18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4a9101d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44a9101d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4a9101d1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4a9101d1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4a9101d1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4a9101d18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4a9101d1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4a9101d1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4a9101d18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4a9101d18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4a9101d18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4a9101d18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4a9101d18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4a9101d18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4a9101d1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4a9101d1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86370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75492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310407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449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42548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9474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727359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15411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29265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539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416778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99505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10/22/2018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559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311700" y="1058625"/>
            <a:ext cx="8520600" cy="124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BATTLEBOT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3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1 Preliminary Design Review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Drive System</a:t>
            </a:r>
            <a:endParaRPr/>
          </a:p>
        </p:txBody>
      </p:sp>
      <p:pic>
        <p:nvPicPr>
          <p:cNvPr id="339" name="Google Shape;3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9080" y="1845496"/>
            <a:ext cx="3911194" cy="272069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6101292"/>
              </p:ext>
            </p:extLst>
          </p:nvPr>
        </p:nvGraphicFramePr>
        <p:xfrm>
          <a:off x="1195190" y="1758064"/>
          <a:ext cx="3243320" cy="2173188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21660">
                  <a:extLst>
                    <a:ext uri="{9D8B030D-6E8A-4147-A177-3AD203B41FA5}">
                      <a16:colId xmlns:a16="http://schemas.microsoft.com/office/drawing/2014/main" val="2143732721"/>
                    </a:ext>
                  </a:extLst>
                </a:gridCol>
                <a:gridCol w="1621660">
                  <a:extLst>
                    <a:ext uri="{9D8B030D-6E8A-4147-A177-3AD203B41FA5}">
                      <a16:colId xmlns:a16="http://schemas.microsoft.com/office/drawing/2014/main" val="67795677"/>
                    </a:ext>
                  </a:extLst>
                </a:gridCol>
              </a:tblGrid>
              <a:tr h="3621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Drive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905638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Dead</a:t>
                      </a:r>
                      <a:r>
                        <a:rPr lang="en-US" sz="1800" b="1" i="0" u="none" strike="noStrike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Axle: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227105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994333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Tank Treads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05087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Live Axle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0993741"/>
                  </a:ext>
                </a:extLst>
              </a:tr>
              <a:tr h="36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Omni Wheels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4064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Design Evaluation: Electrical Control System</a:t>
            </a:r>
            <a:endParaRPr sz="2800" dirty="0"/>
          </a:p>
        </p:txBody>
      </p:sp>
      <p:pic>
        <p:nvPicPr>
          <p:cNvPr id="345" name="Google Shape;345;p24"/>
          <p:cNvPicPr preferRelativeResize="0"/>
          <p:nvPr/>
        </p:nvPicPr>
        <p:blipFill rotWithShape="1">
          <a:blip r:embed="rId3">
            <a:alphaModFix/>
          </a:blip>
          <a:srcRect l="10505" t="15259" r="8810" b="16741"/>
          <a:stretch/>
        </p:blipFill>
        <p:spPr>
          <a:xfrm>
            <a:off x="5849725" y="1597875"/>
            <a:ext cx="2251948" cy="1172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4"/>
          <p:cNvPicPr preferRelativeResize="0"/>
          <p:nvPr/>
        </p:nvPicPr>
        <p:blipFill rotWithShape="1">
          <a:blip r:embed="rId4">
            <a:alphaModFix/>
          </a:blip>
          <a:srcRect l="13433" t="9999" r="11015" b="6535"/>
          <a:stretch/>
        </p:blipFill>
        <p:spPr>
          <a:xfrm>
            <a:off x="5849725" y="2913385"/>
            <a:ext cx="2251950" cy="186588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610656"/>
              </p:ext>
            </p:extLst>
          </p:nvPr>
        </p:nvGraphicFramePr>
        <p:xfrm>
          <a:off x="827632" y="1597875"/>
          <a:ext cx="4365092" cy="270218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189431">
                  <a:extLst>
                    <a:ext uri="{9D8B030D-6E8A-4147-A177-3AD203B41FA5}">
                      <a16:colId xmlns:a16="http://schemas.microsoft.com/office/drawing/2014/main" val="2657042259"/>
                    </a:ext>
                  </a:extLst>
                </a:gridCol>
                <a:gridCol w="2175661">
                  <a:extLst>
                    <a:ext uri="{9D8B030D-6E8A-4147-A177-3AD203B41FA5}">
                      <a16:colId xmlns:a16="http://schemas.microsoft.com/office/drawing/2014/main" val="3180622279"/>
                    </a:ext>
                  </a:extLst>
                </a:gridCol>
              </a:tblGrid>
              <a:tr h="7555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Electronic Control System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</a:rPr>
                        <a:t>Total Points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47053180"/>
                  </a:ext>
                </a:extLst>
              </a:tr>
              <a:tr h="40982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effectLst/>
                        </a:rPr>
                        <a:t>Microcontroller: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7270410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Bluetooth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204906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Radio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82269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Wi-Fi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379505"/>
                  </a:ext>
                </a:extLst>
              </a:tr>
              <a:tr h="38420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Off</a:t>
                      </a:r>
                      <a:r>
                        <a:rPr lang="en-US" sz="1800" b="1" i="0" u="none" strike="noStrike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the Shelf RC Parts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14439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Weapon System</a:t>
            </a:r>
            <a:endParaRPr/>
          </a:p>
        </p:txBody>
      </p:sp>
      <p:pic>
        <p:nvPicPr>
          <p:cNvPr id="352" name="Google Shape;352;p25"/>
          <p:cNvPicPr preferRelativeResize="0"/>
          <p:nvPr/>
        </p:nvPicPr>
        <p:blipFill rotWithShape="1">
          <a:blip r:embed="rId3">
            <a:alphaModFix/>
          </a:blip>
          <a:srcRect l="16887" r="10449"/>
          <a:stretch/>
        </p:blipFill>
        <p:spPr>
          <a:xfrm>
            <a:off x="5383350" y="3207939"/>
            <a:ext cx="3397901" cy="183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5"/>
          <p:cNvPicPr preferRelativeResize="0"/>
          <p:nvPr/>
        </p:nvPicPr>
        <p:blipFill rotWithShape="1">
          <a:blip r:embed="rId4">
            <a:alphaModFix/>
          </a:blip>
          <a:srcRect t="8214" r="23669"/>
          <a:stretch/>
        </p:blipFill>
        <p:spPr>
          <a:xfrm>
            <a:off x="5669837" y="1297239"/>
            <a:ext cx="2824925" cy="19107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565396"/>
              </p:ext>
            </p:extLst>
          </p:nvPr>
        </p:nvGraphicFramePr>
        <p:xfrm>
          <a:off x="1021189" y="2060320"/>
          <a:ext cx="3724346" cy="188595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862173">
                  <a:extLst>
                    <a:ext uri="{9D8B030D-6E8A-4147-A177-3AD203B41FA5}">
                      <a16:colId xmlns:a16="http://schemas.microsoft.com/office/drawing/2014/main" val="1085737964"/>
                    </a:ext>
                  </a:extLst>
                </a:gridCol>
                <a:gridCol w="1862173">
                  <a:extLst>
                    <a:ext uri="{9D8B030D-6E8A-4147-A177-3AD203B41FA5}">
                      <a16:colId xmlns:a16="http://schemas.microsoft.com/office/drawing/2014/main" val="36294632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Weapon System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35594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Roller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89883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Hammer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46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“Hermit</a:t>
                      </a:r>
                      <a:r>
                        <a:rPr lang="en-US" sz="20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Crab”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6676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Hydraulic Wedge</a:t>
                      </a: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49817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Spatula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34764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Evaluation: Armor</a:t>
            </a:r>
            <a:endParaRPr/>
          </a:p>
        </p:txBody>
      </p:sp>
      <p:pic>
        <p:nvPicPr>
          <p:cNvPr id="359" name="Google Shape;3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667" y="1301517"/>
            <a:ext cx="2307281" cy="1575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6"/>
          <p:cNvPicPr preferRelativeResize="0"/>
          <p:nvPr/>
        </p:nvPicPr>
        <p:blipFill rotWithShape="1">
          <a:blip r:embed="rId4">
            <a:alphaModFix/>
          </a:blip>
          <a:srcRect t="15340" b="20929"/>
          <a:stretch/>
        </p:blipFill>
        <p:spPr>
          <a:xfrm>
            <a:off x="5609662" y="2877126"/>
            <a:ext cx="2385289" cy="188843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84840"/>
              </p:ext>
            </p:extLst>
          </p:nvPr>
        </p:nvGraphicFramePr>
        <p:xfrm>
          <a:off x="1503791" y="2295733"/>
          <a:ext cx="3175000" cy="1571625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13178">
                  <a:extLst>
                    <a:ext uri="{9D8B030D-6E8A-4147-A177-3AD203B41FA5}">
                      <a16:colId xmlns:a16="http://schemas.microsoft.com/office/drawing/2014/main" val="3801583617"/>
                    </a:ext>
                  </a:extLst>
                </a:gridCol>
                <a:gridCol w="1561822">
                  <a:extLst>
                    <a:ext uri="{9D8B030D-6E8A-4147-A177-3AD203B41FA5}">
                      <a16:colId xmlns:a16="http://schemas.microsoft.com/office/drawing/2014/main" val="213156332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Armor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</a:rPr>
                        <a:t>Total Points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14117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Aluminum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</a:rPr>
                        <a:t>3</a:t>
                      </a:r>
                      <a:endParaRPr lang="en-US" sz="2000" b="0" i="0" u="none" strike="noStrike">
                        <a:solidFill>
                          <a:srgbClr val="0061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1546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1018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50471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UHMWPE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4150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AR400 Steel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274044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Alternatives</a:t>
            </a:r>
            <a:endParaRPr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992732"/>
              </p:ext>
            </p:extLst>
          </p:nvPr>
        </p:nvGraphicFramePr>
        <p:xfrm>
          <a:off x="420488" y="1597875"/>
          <a:ext cx="8436510" cy="2776659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406085">
                  <a:extLst>
                    <a:ext uri="{9D8B030D-6E8A-4147-A177-3AD203B41FA5}">
                      <a16:colId xmlns:a16="http://schemas.microsoft.com/office/drawing/2014/main" val="238968819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21058013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43562650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785260852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4294610567"/>
                    </a:ext>
                  </a:extLst>
                </a:gridCol>
                <a:gridCol w="1406085">
                  <a:extLst>
                    <a:ext uri="{9D8B030D-6E8A-4147-A177-3AD203B41FA5}">
                      <a16:colId xmlns:a16="http://schemas.microsoft.com/office/drawing/2014/main" val="289182802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Drive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Electrical System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Weapon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Armor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Total Points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9085041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Roller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Aluminum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87778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9518394"/>
                  </a:ext>
                </a:extLst>
              </a:tr>
              <a:tr h="52494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Omni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Radio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Hammer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UHMWPE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2891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678469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Design 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Dead Axle: Wheels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Micro: Bluetooth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Hydraulic Wedge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1018 Steel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 13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20584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4455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Chosen Design</a:t>
            </a:r>
            <a:endParaRPr dirty="0"/>
          </a:p>
        </p:txBody>
      </p:sp>
      <p:sp>
        <p:nvSpPr>
          <p:cNvPr id="371" name="Google Shape;371;p28"/>
          <p:cNvSpPr txBox="1">
            <a:spLocks noGrp="1"/>
          </p:cNvSpPr>
          <p:nvPr>
            <p:ph type="body" idx="1"/>
          </p:nvPr>
        </p:nvSpPr>
        <p:spPr>
          <a:xfrm>
            <a:off x="1303800" y="2000683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Roller as main weapon system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Wedge in rear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Dead axle drive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Aluminum with layer of Ar400 (where applicable)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Reprogrammable microcontroller</a:t>
            </a:r>
            <a:endParaRPr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6C2BF7-CBAA-4B82-B0C4-E98F455E0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53" y="3203088"/>
            <a:ext cx="3476847" cy="194041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77" name="Google Shape;377;p29"/>
          <p:cNvSpPr txBox="1">
            <a:spLocks noGrp="1"/>
          </p:cNvSpPr>
          <p:nvPr>
            <p:ph type="body" idx="1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26: Have CDR presentation ready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November 30: Finish drawings/models/Manufacturing plan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3: Complete written report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10: Buy materials and components 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December 14: Start manufacturing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January: Start programming microcontroller.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March: Integrate subsystems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April: Testing robot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May: Competition day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are We?</a:t>
            </a:r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54953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Group members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Ivan Albert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Nishagar Raventhiran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Cole </a:t>
            </a:r>
            <a:r>
              <a:rPr lang="en-US" sz="2000" dirty="0" err="1"/>
              <a:t>Trugman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Advisor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James Black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Course</a:t>
            </a:r>
            <a:endParaRPr sz="20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2000" dirty="0"/>
              <a:t>Capstone 1, EMEC 489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Competition</a:t>
            </a:r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body" idx="1"/>
          </p:nvPr>
        </p:nvSpPr>
        <p:spPr>
          <a:xfrm>
            <a:off x="930625" y="1597875"/>
            <a:ext cx="3361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Design robot to battle two other opposing robots</a:t>
            </a:r>
          </a:p>
          <a:p>
            <a:r>
              <a:rPr lang="en-US" sz="2000" dirty="0"/>
              <a:t>Attempt to disable opponents</a:t>
            </a:r>
          </a:p>
          <a:p>
            <a:r>
              <a:rPr lang="en-US" sz="2000" dirty="0"/>
              <a:t>Ready for any weather</a:t>
            </a:r>
          </a:p>
          <a:p>
            <a:r>
              <a:rPr lang="en-US" sz="2000" dirty="0"/>
              <a:t>Avoid</a:t>
            </a:r>
            <a:r>
              <a:rPr lang="en" sz="2000" dirty="0"/>
              <a:t> obstacles in the aren</a:t>
            </a:r>
            <a:r>
              <a:rPr lang="en-US" sz="2000" dirty="0"/>
              <a:t>a</a:t>
            </a:r>
            <a:endParaRPr sz="2000" dirty="0"/>
          </a:p>
        </p:txBody>
      </p: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275" y="1597875"/>
            <a:ext cx="4042200" cy="2273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Level 1 Requirements</a:t>
            </a:r>
            <a:endParaRPr dirty="0"/>
          </a:p>
        </p:txBody>
      </p:sp>
      <p:sp>
        <p:nvSpPr>
          <p:cNvPr id="297" name="Google Shape;297;p16"/>
          <p:cNvSpPr txBox="1">
            <a:spLocks noGrp="1"/>
          </p:cNvSpPr>
          <p:nvPr>
            <p:ph type="body" idx="1"/>
          </p:nvPr>
        </p:nvSpPr>
        <p:spPr>
          <a:xfrm>
            <a:off x="1303800" y="1729746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Less than 25 lbs 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Fit in 18 in cube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Adheres to weapon limitations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Costs less than $1000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Able to run for 3 minutes on one charge</a:t>
            </a: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20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Not a pre assembled robot or toy</a:t>
            </a:r>
          </a:p>
          <a:p>
            <a:pPr indent="-304800">
              <a:buSzPts val="1200"/>
              <a:buFont typeface="Calibri"/>
              <a:buChar char="●"/>
            </a:pPr>
            <a:r>
              <a:rPr lang="en-US" sz="2000" dirty="0"/>
              <a:t>Must include a master power disconnect switch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8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303" name="Google Shape;303;p17"/>
          <p:cNvSpPr txBox="1">
            <a:spLocks noGrp="1"/>
          </p:cNvSpPr>
          <p:nvPr>
            <p:ph type="body" idx="1"/>
          </p:nvPr>
        </p:nvSpPr>
        <p:spPr>
          <a:xfrm>
            <a:off x="1303800" y="20304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Lessons from televised battlebot competitions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Electrical Controls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Structural Materials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2000" dirty="0"/>
              <a:t>Mobili</a:t>
            </a:r>
            <a:r>
              <a:rPr lang="en-US" sz="2000" dirty="0"/>
              <a:t>ty</a:t>
            </a:r>
            <a:endParaRPr sz="20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Specifications</a:t>
            </a:r>
            <a:endParaRPr/>
          </a:p>
        </p:txBody>
      </p:sp>
      <p:sp>
        <p:nvSpPr>
          <p:cNvPr id="309" name="Google Shape;309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Design specifications were categorized as follows: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Offensive/defensive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Functional Specifications</a:t>
            </a:r>
          </a:p>
          <a:p>
            <a:pPr marL="342900" indent="-342900"/>
            <a:r>
              <a:rPr lang="en" sz="2000" dirty="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Physical Specifications</a:t>
            </a:r>
            <a:endParaRPr sz="2000" dirty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333333"/>
                </a:solidFill>
                <a:latin typeface="Calibri Light" panose="020F0302020204030204" pitchFamily="34" charset="0"/>
                <a:ea typeface="Calibri"/>
                <a:cs typeface="Calibri Light" panose="020F0302020204030204" pitchFamily="34" charset="0"/>
                <a:sym typeface="Calibri"/>
              </a:rPr>
              <a:t>Offensive/defensive Specifications</a:t>
            </a:r>
            <a:endParaRPr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15" name="Google Shape;315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800"/>
              </a:spcBef>
            </a:pPr>
            <a:r>
              <a:rPr lang="en" sz="2000" dirty="0"/>
              <a:t>Minimum force given by the robot is 20 lb.</a:t>
            </a:r>
            <a:endParaRPr sz="2000" dirty="0"/>
          </a:p>
          <a:p>
            <a:r>
              <a:rPr lang="en" sz="2000" dirty="0"/>
              <a:t>Robot must withstand a minimum pushing force of 20 lb as well as 25 lb gravitational force .</a:t>
            </a:r>
            <a:endParaRPr sz="2000" dirty="0"/>
          </a:p>
          <a:p>
            <a:r>
              <a:rPr lang="en" sz="2000" dirty="0"/>
              <a:t>Minimum speed of the robot should be 1 ft/s.</a:t>
            </a:r>
            <a:endParaRPr sz="2000" dirty="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0" dirty="0">
                <a:solidFill>
                  <a:srgbClr val="000000"/>
                </a:solidFill>
                <a:ea typeface="Calibri"/>
                <a:cs typeface="Calibri"/>
                <a:sym typeface="Calibri"/>
              </a:rPr>
              <a:t>Functional Specifications</a:t>
            </a:r>
            <a:endParaRPr dirty="0"/>
          </a:p>
        </p:txBody>
      </p:sp>
      <p:sp>
        <p:nvSpPr>
          <p:cNvPr id="321" name="Google Shape;321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Have to have enough battery power to run through whole competition</a:t>
            </a:r>
            <a:endParaRPr sz="2000" dirty="0"/>
          </a:p>
          <a:p>
            <a:r>
              <a:rPr lang="en" sz="2000" dirty="0">
                <a:solidFill>
                  <a:srgbClr val="333333"/>
                </a:solidFill>
              </a:rPr>
              <a:t>The turning radius of the robot has to be at </a:t>
            </a:r>
            <a:r>
              <a:rPr lang="en-US" sz="2000" dirty="0">
                <a:solidFill>
                  <a:srgbClr val="333333"/>
                </a:solidFill>
              </a:rPr>
              <a:t>most</a:t>
            </a:r>
            <a:r>
              <a:rPr lang="en" sz="2000" dirty="0">
                <a:solidFill>
                  <a:srgbClr val="333333"/>
                </a:solidFill>
              </a:rPr>
              <a:t> 3 ft</a:t>
            </a:r>
          </a:p>
          <a:p>
            <a:r>
              <a:rPr lang="en-US" sz="2000" dirty="0"/>
              <a:t>Control system must  interface with driving motors, and the remote control</a:t>
            </a:r>
          </a:p>
          <a:p>
            <a:r>
              <a:rPr lang="en-US" sz="2000" dirty="0"/>
              <a:t>Range must be reliable up to 33.5 ft</a:t>
            </a:r>
          </a:p>
          <a:p>
            <a:pPr marL="146050" indent="0"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Physical</a:t>
            </a:r>
            <a:r>
              <a:rPr lang="en" b="0" dirty="0">
                <a:solidFill>
                  <a:srgbClr val="333333"/>
                </a:solidFill>
                <a:ea typeface="Calibri"/>
                <a:cs typeface="Calibri"/>
                <a:sym typeface="Calibri"/>
              </a:rPr>
              <a:t> Specifications</a:t>
            </a:r>
            <a:endParaRPr dirty="0"/>
          </a:p>
        </p:txBody>
      </p:sp>
      <p:sp>
        <p:nvSpPr>
          <p:cNvPr id="333" name="Google Shape;333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000" dirty="0"/>
              <a:t>Maximum allowable weight is 25 lb</a:t>
            </a:r>
            <a:endParaRPr sz="2000" dirty="0"/>
          </a:p>
          <a:p>
            <a:r>
              <a:rPr lang="en" sz="2000" dirty="0"/>
              <a:t>Must be able to stow into an 18” cube</a:t>
            </a:r>
            <a:endParaRPr sz="2000" dirty="0"/>
          </a:p>
          <a:p>
            <a:r>
              <a:rPr lang="en" sz="2000" dirty="0"/>
              <a:t>Radius edge</a:t>
            </a:r>
            <a:r>
              <a:rPr lang="en-US" sz="2000" dirty="0"/>
              <a:t>s</a:t>
            </a:r>
            <a:r>
              <a:rPr lang="en" sz="2000" dirty="0"/>
              <a:t> must </a:t>
            </a:r>
            <a:r>
              <a:rPr lang="en-US" sz="2000" dirty="0"/>
              <a:t>be </a:t>
            </a:r>
            <a:r>
              <a:rPr lang="en" sz="2000" dirty="0"/>
              <a:t>g</a:t>
            </a:r>
            <a:r>
              <a:rPr lang="en-US" sz="2000" dirty="0" err="1"/>
              <a:t>reater</a:t>
            </a:r>
            <a:r>
              <a:rPr lang="en" sz="2000" dirty="0"/>
              <a:t> than ⅛”</a:t>
            </a:r>
            <a:endParaRPr sz="2000" dirty="0"/>
          </a:p>
          <a:p>
            <a:r>
              <a:rPr lang="en" sz="2000" dirty="0"/>
              <a:t>Keep the cost between $500 and $1000 </a:t>
            </a:r>
            <a:endParaRPr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231</TotalTime>
  <Words>478</Words>
  <Application>Microsoft Office PowerPoint</Application>
  <PresentationFormat>On-screen Show (16:9)</PresentationFormat>
  <Paragraphs>155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 Light</vt:lpstr>
      <vt:lpstr>Calibri</vt:lpstr>
      <vt:lpstr>Arial</vt:lpstr>
      <vt:lpstr>Retrospect</vt:lpstr>
      <vt:lpstr>BATTLEBOT  Team 3</vt:lpstr>
      <vt:lpstr>Who are We?</vt:lpstr>
      <vt:lpstr>The Competition</vt:lpstr>
      <vt:lpstr>Level 1 Requirements</vt:lpstr>
      <vt:lpstr>Background</vt:lpstr>
      <vt:lpstr>Design Specifications</vt:lpstr>
      <vt:lpstr>Offensive/defensive Specifications</vt:lpstr>
      <vt:lpstr>Functional Specifications</vt:lpstr>
      <vt:lpstr>Physical Specifications</vt:lpstr>
      <vt:lpstr>Design Evaluation: Drive System</vt:lpstr>
      <vt:lpstr>Design Evaluation: Electrical Control System</vt:lpstr>
      <vt:lpstr>Design Evaluation: Weapon System</vt:lpstr>
      <vt:lpstr>Design Evaluation: Armor</vt:lpstr>
      <vt:lpstr>Design Alternatives</vt:lpstr>
      <vt:lpstr>Chosen Design</vt:lpstr>
      <vt:lpstr>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BATTLEBOT  Team 3</dc:title>
  <dc:creator>Ivan</dc:creator>
  <cp:lastModifiedBy>Cole Trugman</cp:lastModifiedBy>
  <cp:revision>18</cp:revision>
  <dcterms:modified xsi:type="dcterms:W3CDTF">2018-10-22T21:58:39Z</dcterms:modified>
</cp:coreProperties>
</file>